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3AFD306-ABD3-4FED-9CF8-ABAB4AA8F2CB}">
  <a:tblStyle styleId="{A3AFD306-ABD3-4FED-9CF8-ABAB4AA8F2C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5d0aa7a2f_0_1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5d0aa7a2f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1373660d0f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1373660d0f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13766cd0de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13766cd0de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25d0aa7a2f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25d0aa7a2f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hyperlink" Target="https://news.harvard.edu/gazette/story/2020/10/pondering-putting-an-end-to-columbus-day-and-a-look-at-what-could-follo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Significance</a:t>
            </a:r>
            <a:endParaRPr sz="1300">
              <a:latin typeface="Inter"/>
              <a:ea typeface="Inter"/>
              <a:cs typeface="Inter"/>
              <a:sym typeface="Inter"/>
            </a:endParaRPr>
          </a:p>
        </p:txBody>
      </p:sp>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Indigenous Peoples’ Day Proclamation</a:t>
            </a:r>
            <a:endParaRPr sz="1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2" name="Google Shape;102;p25"/>
          <p:cNvGraphicFramePr/>
          <p:nvPr/>
        </p:nvGraphicFramePr>
        <p:xfrm>
          <a:off x="343684" y="1945288"/>
          <a:ext cx="3000000" cy="3000000"/>
        </p:xfrm>
        <a:graphic>
          <a:graphicData uri="http://schemas.openxmlformats.org/drawingml/2006/table">
            <a:tbl>
              <a:tblPr>
                <a:noFill/>
                <a:tableStyleId>{A3AFD306-ABD3-4FED-9CF8-ABAB4AA8F2CB}</a:tableStyleId>
              </a:tblPr>
              <a:tblGrid>
                <a:gridCol w="7085000"/>
              </a:tblGrid>
              <a:tr h="678400">
                <a:tc>
                  <a:txBody>
                    <a:bodyPr/>
                    <a:lstStyle/>
                    <a:p>
                      <a:pPr indent="0" lvl="0" marL="0" rtl="0" algn="l">
                        <a:spcBef>
                          <a:spcPts val="0"/>
                        </a:spcBef>
                        <a:spcAft>
                          <a:spcPts val="0"/>
                        </a:spcAft>
                        <a:buNone/>
                      </a:pPr>
                      <a:r>
                        <a:rPr lang="en" sz="1500">
                          <a:solidFill>
                            <a:schemeClr val="dk1"/>
                          </a:solidFill>
                          <a:latin typeface="Halant"/>
                          <a:ea typeface="Halant"/>
                          <a:cs typeface="Halant"/>
                          <a:sym typeface="Halant"/>
                        </a:rPr>
                        <a:t>Source: President Joseph R. Biden, Jr. “A Proclamation on Indigenous Peoples’ Day, 2021,” October 8, 2021.</a:t>
                      </a:r>
                      <a:endParaRPr sz="13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153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Since time immemorial, American Indians, Alaska Natives, and Native Hawaiians have built vibrant and diverse cultures — safeguarding land, language, spirit, knowledge, and tradition across the generations.  On Indigenous Peoples’ Day, our Nation celebrates the invaluable contributions and resilience of Indigenous peoples, recognizes their inherent sovereignty, and commits to honoring the Federal Government’s trust and treaty obligations to Tribal Nations.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country was conceived on a promise of equality and opportunity for all people — a promise that, despite the extraordinary progress we have made through the years, we have never fully lived up to.  That is especially true when it comes to upholding the rights and dignity of the Indigenous people who were here long before colonization of the Americas began.  For generations, Federal policies systematically sought to assimilate and displace Native people and eradicate Native cultures.  Today, we recognize Indigenous peoples’ resilience and strength as well as the immeasurable positive impact that they have made on every aspect of American society.  We also recommit to supporting a new, brighter future of promise and equity for Tribal Nations — a future grounded in Tribal sovereignty and respect for the human rights of Indigenous people in the Americas and around the world….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Federal Government has a solemn obligation to lift up and invest in the future of Indigenous people and empower Tribal Nations to govern their own communities and make their own decisions.  We must never forget the centuries-long campaign of violence, displacement, assimilation, and terror wrought upon Native communities and Tribal Nations throughout our country.  Today, we acknowledge the significant sacrifices made by Native peoples to this country — and recognize their many ongoing contributions to our Nation.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Indigenous Peoples’ Day, we honor America’s first inhabitants and the Tribal Nations that continue to thrive today.  I encourage everyone to celebrate and recognize the many Indigenous communities and cultures that make up our great country.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9525">
                      <a:solidFill>
                        <a:srgbClr val="222F5F">
                          <a:alpha val="0"/>
                        </a:srgbClr>
                      </a:solidFill>
                      <a:prstDash val="solid"/>
                      <a:round/>
                      <a:headEnd len="sm" w="sm" type="none"/>
                      <a:tailEnd len="sm" w="sm" type="none"/>
                    </a:lnL>
                    <a:lnR cap="flat" cmpd="sng" w="9525">
                      <a:solidFill>
                        <a:srgbClr val="222F5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000">
                <a:solidFill>
                  <a:schemeClr val="dk1"/>
                </a:solidFill>
                <a:latin typeface="Halant"/>
                <a:ea typeface="Halant"/>
                <a:cs typeface="Halant"/>
                <a:sym typeface="Halant"/>
              </a:rPr>
              <a:t>         </a:t>
            </a:r>
            <a:r>
              <a:rPr lang="en" sz="2000">
                <a:solidFill>
                  <a:schemeClr val="dk1"/>
                </a:solidFill>
                <a:latin typeface="Halant"/>
                <a:ea typeface="Halant"/>
                <a:cs typeface="Halant"/>
                <a:sym typeface="Halant"/>
              </a:rPr>
              <a:t>Proclamation Analysis Questions</a:t>
            </a:r>
            <a:endParaRPr sz="2000">
              <a:solidFill>
                <a:schemeClr val="dk1"/>
              </a:solidFill>
              <a:latin typeface="Halant"/>
              <a:ea typeface="Halant"/>
              <a:cs typeface="Halant"/>
              <a:sym typeface="Halant"/>
            </a:endParaRPr>
          </a:p>
        </p:txBody>
      </p:sp>
      <p:pic>
        <p:nvPicPr>
          <p:cNvPr id="108" name="Google Shape;108;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9" name="Google Shape;109;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0" name="Google Shape;110;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1" name="Google Shape;111;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2" name="Google Shape;112;p26"/>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After reading one of the proclamations, work with your partner to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Both of these proclamations were given on the same day. Why is that significant?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President Biden was the first president to issue a proclamation on Indigenous Peoples’ Day. Why do you think this was the first time to occur?</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A Day of Reckoning</a:t>
            </a:r>
            <a:endParaRPr sz="1800">
              <a:solidFill>
                <a:schemeClr val="dk1"/>
              </a:solidFill>
              <a:latin typeface="Halant"/>
              <a:ea typeface="Halant"/>
              <a:cs typeface="Halant"/>
              <a:sym typeface="Halant"/>
            </a:endParaRPr>
          </a:p>
        </p:txBody>
      </p:sp>
      <p:pic>
        <p:nvPicPr>
          <p:cNvPr id="118" name="Google Shape;118;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0" name="Google Shape;120;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1" name="Google Shape;121;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2" name="Google Shape;122;p27"/>
          <p:cNvSpPr txBox="1"/>
          <p:nvPr/>
        </p:nvSpPr>
        <p:spPr>
          <a:xfrm>
            <a:off x="594300" y="655288"/>
            <a:ext cx="6583800" cy="844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The Harvard Gazette: </a:t>
            </a:r>
            <a:r>
              <a:rPr lang="en" sz="1200" u="sng">
                <a:solidFill>
                  <a:schemeClr val="hlink"/>
                </a:solidFill>
                <a:latin typeface="Inter"/>
                <a:ea typeface="Inter"/>
                <a:cs typeface="Inter"/>
                <a:sym typeface="Inter"/>
                <a:hlinkClick r:id="rId5"/>
              </a:rPr>
              <a:t>”A Day of Reckoning”</a:t>
            </a:r>
            <a:r>
              <a:rPr lang="en" sz="1200">
                <a:solidFill>
                  <a:schemeClr val="dk1"/>
                </a:solidFill>
                <a:latin typeface="Inter"/>
                <a:ea typeface="Inter"/>
                <a:cs typeface="Inter"/>
                <a:sym typeface="Inter"/>
              </a:rPr>
              <a:t> and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For Megan Hill, what must be done alongside a change to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Joseph P. Gone’s take on making the change to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is celebrating Columbus Day painful for Jaidyn Probst?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shift does Robert Anderson think would occur if we replaced Columbus Day with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does Anna Kate Cannon explain the myth versus the truth of American history?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Columbus Day Graphic Organizer (Exemplar)</a:t>
            </a:r>
            <a:endParaRPr sz="1800">
              <a:solidFill>
                <a:schemeClr val="dk1"/>
              </a:solidFill>
              <a:latin typeface="Halant"/>
              <a:ea typeface="Halant"/>
              <a:cs typeface="Halant"/>
              <a:sym typeface="Halant"/>
            </a:endParaRPr>
          </a:p>
        </p:txBody>
      </p:sp>
      <p:pic>
        <p:nvPicPr>
          <p:cNvPr id="128" name="Google Shape;128;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9" name="Google Shape;129;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2" name="Google Shape;132;p28"/>
          <p:cNvSpPr txBox="1"/>
          <p:nvPr/>
        </p:nvSpPr>
        <p:spPr>
          <a:xfrm>
            <a:off x="594300" y="655288"/>
            <a:ext cx="6583800" cy="1662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graphicFrame>
        <p:nvGraphicFramePr>
          <p:cNvPr id="133" name="Google Shape;133;p28"/>
          <p:cNvGraphicFramePr/>
          <p:nvPr/>
        </p:nvGraphicFramePr>
        <p:xfrm>
          <a:off x="381575" y="1425450"/>
          <a:ext cx="3000000" cy="3000000"/>
        </p:xfrm>
        <a:graphic>
          <a:graphicData uri="http://schemas.openxmlformats.org/drawingml/2006/table">
            <a:tbl>
              <a:tblPr>
                <a:noFill/>
                <a:tableStyleId>{A3AFD306-ABD3-4FED-9CF8-ABAB4AA8F2CB}</a:tableStyleId>
              </a:tblPr>
              <a:tblGrid>
                <a:gridCol w="1458875"/>
                <a:gridCol w="1946300"/>
                <a:gridCol w="3655900"/>
              </a:tblGrid>
              <a:tr h="86722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Say-it-in-6: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“Indigenous Views of Christopher Columbus”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Should be Celebrated”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Day or Indigenous Peoples’ Day?”</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676725">
                <a:tc>
                  <a:txBody>
                    <a:bodyPr/>
                    <a:lstStyle/>
                    <a:p>
                      <a:pPr indent="0" lvl="0" marL="0" rtl="0" algn="l">
                        <a:spcBef>
                          <a:spcPts val="0"/>
                        </a:spcBef>
                        <a:spcAft>
                          <a:spcPts val="0"/>
                        </a:spcAft>
                        <a:buNone/>
                      </a:pPr>
                      <a:r>
                        <a:rPr b="1" lang="en" sz="1200">
                          <a:latin typeface="Inter"/>
                          <a:ea typeface="Inter"/>
                          <a:cs typeface="Inter"/>
                          <a:sym typeface="Inter"/>
                        </a:rPr>
                        <a:t>“A Day of Reckoning”</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